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media/audio4.bin" ContentType="audio/unknown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media/audio5.bin" ContentType="audio/unknown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media/audio2.bin" ContentType="audio/unknown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5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3" r:id="rId3"/>
    <p:sldId id="287" r:id="rId4"/>
    <p:sldId id="288" r:id="rId5"/>
    <p:sldId id="289" r:id="rId6"/>
    <p:sldId id="283" r:id="rId7"/>
    <p:sldId id="290" r:id="rId8"/>
    <p:sldId id="259" r:id="rId9"/>
    <p:sldId id="291" r:id="rId10"/>
    <p:sldId id="271" r:id="rId11"/>
    <p:sldId id="292" r:id="rId12"/>
    <p:sldId id="293" r:id="rId13"/>
    <p:sldId id="272" r:id="rId14"/>
    <p:sldId id="294" r:id="rId15"/>
    <p:sldId id="266" r:id="rId16"/>
    <p:sldId id="295" r:id="rId17"/>
    <p:sldId id="261" r:id="rId18"/>
    <p:sldId id="284" r:id="rId19"/>
    <p:sldId id="296" r:id="rId20"/>
    <p:sldId id="282" r:id="rId21"/>
    <p:sldId id="297" r:id="rId22"/>
    <p:sldId id="269" r:id="rId23"/>
    <p:sldId id="298" r:id="rId24"/>
    <p:sldId id="274" r:id="rId25"/>
    <p:sldId id="299" r:id="rId26"/>
    <p:sldId id="275" r:id="rId27"/>
    <p:sldId id="300" r:id="rId28"/>
    <p:sldId id="276" r:id="rId29"/>
    <p:sldId id="301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923" autoAdjust="0"/>
    <p:restoredTop sz="94628" autoAdjust="0"/>
  </p:normalViewPr>
  <p:slideViewPr>
    <p:cSldViewPr snapToGrid="0" snapToObjects="1">
      <p:cViewPr>
        <p:scale>
          <a:sx n="75" d="100"/>
          <a:sy n="75" d="100"/>
        </p:scale>
        <p:origin x="-96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E4A5-E65E-154F-9069-DF97D89D747F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9BE46-4D6F-9C40-A410-B2385E341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0C0F6-7931-2346-8711-CEE1B0F0FD53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D9A15-1260-F74E-85A5-75B4B69D1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D9A15-1260-F74E-85A5-75B4B69D13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cket7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2531">
            <a:off x="5549163" y="1756449"/>
            <a:ext cx="1097280" cy="556207"/>
          </a:xfrm>
          <a:prstGeom prst="rect">
            <a:avLst/>
          </a:prstGeom>
        </p:spPr>
      </p:pic>
      <p:pic>
        <p:nvPicPr>
          <p:cNvPr id="13" name="Picture 12" descr="ticket8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2257">
            <a:off x="5383242" y="2155148"/>
            <a:ext cx="1097280" cy="5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1DE2-C69A-4946-832E-67820B158353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42-163934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86" y="304800"/>
            <a:ext cx="3427214" cy="434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305-C11C-D440-86FD-7B87417498B6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CC66-D4BC-7449-BC63-ACC6024C7A4B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A465-4C75-274B-B5A7-281B6998305C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A0BB-8468-174C-87BE-A448AFC4CB7E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7EBC-987F-0144-9DBC-0F1DFD7932C5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03F2-30C4-534E-9E62-854FC161BF45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492546" y="1596318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374">
            <a:off x="5944691" y="2294396"/>
            <a:ext cx="2212848" cy="112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8EA9-4E06-6C4D-86E3-82DE074D2913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ta-I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12C4-CC76-1943-822D-0F022EB491F9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035346" y="4568119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8495">
            <a:off x="5236620" y="5036281"/>
            <a:ext cx="2212848" cy="1121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1A-08C9-6A49-A8E4-4D2037201452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188-3FC2-1346-B7EA-5D8B0278F7C8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02B4-DEA5-DC49-9198-15EEA07969CD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4CA-F26D-6641-BA3C-29E8083050A0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8F56-ECA3-1E40-A51F-30A195238717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7BB87E2-BD20-5346-BECC-D3A3C1C784AC}" type="datetime1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E4D6A6B-27FE-684B-A6D5-7D2E4BD4B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Stingers/Electric%20Fly%20By%2001.caf" TargetMode="External"/><Relationship Id="rId2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People/Children%20Aaaah.caf" TargetMode="Externa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Jingles/West%20Precinct%20Short.caf" TargetMode="Externa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Jingles/Pendulum.caf" TargetMode="Externa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Jingles/Perspectives%20Short.caf" TargetMode="External"/><Relationship Id="rId2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Foley/Coin%20Drop%20on%20Concrete.caf" TargetMode="External"/><Relationship Id="rId2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Animals/Loon%20Calls.caf" TargetMode="External"/><Relationship Id="rId2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Booms/Volcano%20Erupting.caf" TargetMode="External"/><Relationship Id="rId2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1" Type="http://schemas.openxmlformats.org/officeDocument/2006/relationships/audio" Target="file://localhost/Library/Audio/Apple%20Loops/Apple/iLife%20Sound%20Effects/Jingles/Investigation%20Short.caf" TargetMode="Externa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People/Small%20Child%20Giggle.caf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audio" Target="file://localhost/Library/Audio/Apple%20Loops/Apple/iLife%20Sound%20Effects/Booms/Synth%20Zap%20Impact.caf" TargetMode="Externa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alphaModFix amt="78000"/>
          </a:blip>
          <a:srcRect/>
          <a:stretch>
            <a:fillRect/>
          </a:stretch>
        </p:blipFill>
        <p:spPr bwMode="auto">
          <a:xfrm>
            <a:off x="-635000" y="-1308831"/>
            <a:ext cx="10820400" cy="816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Electric Fly By 01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073775"/>
            <a:ext cx="282575" cy="2825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Copyright: ZP,</a:t>
            </a:r>
            <a:r>
              <a:rPr lang="ta-IN" dirty="0" smtClean="0"/>
              <a:t>  </a:t>
            </a:r>
            <a:r>
              <a:rPr lang="en-US" dirty="0" smtClean="0"/>
              <a:t>2015.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1844835" y="6261257"/>
            <a:ext cx="577528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1023"/>
            <a:ext cx="711199" cy="4603377"/>
          </a:xfrm>
        </p:spPr>
        <p:txBody>
          <a:bodyPr>
            <a:normAutofit/>
          </a:bodyPr>
          <a:lstStyle/>
          <a:p>
            <a:r>
              <a:rPr lang="ta-IN" dirty="0" smtClean="0"/>
              <a:t>Madona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7010400" cy="4724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765800"/>
            <a:ext cx="8610600" cy="1092200"/>
          </a:xfrm>
        </p:spPr>
        <p:txBody>
          <a:bodyPr/>
          <a:lstStyle/>
          <a:p>
            <a:pPr>
              <a:buNone/>
            </a:pPr>
            <a:r>
              <a:rPr lang="ta-IN" sz="2400" dirty="0" smtClean="0"/>
              <a:t>Slobodna žena/  Buntovnica / Originalna/  Aktualna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9679">
            <a:off x="7298461" y="3139158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3693" y="2844800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Slajd 6. Kinder jaje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hr-HR" dirty="0" smtClean="0"/>
              <a:t> </a:t>
            </a:r>
            <a:r>
              <a:rPr lang="hr-HR" i="1" dirty="0" smtClean="0"/>
              <a:t>Auditorij će se raspričati o iznenađenju, veselju i strasti, pa kako su se i sami igrali i pričali s igračkama...Ferrero još naglašava i nutricionizam (mlijeko i čokolada).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4450977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dirty="0" smtClean="0"/>
              <a:t>Slajd 5. Harry Potter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sz="4400" i="1" dirty="0" smtClean="0"/>
              <a:t>Brand ima jasnu ideju koju većina u auditoriju brzo pogađa.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251450" y="121023"/>
            <a:ext cx="3892550" cy="1429871"/>
          </a:xfrm>
        </p:spPr>
        <p:txBody>
          <a:bodyPr>
            <a:normAutofit/>
          </a:bodyPr>
          <a:lstStyle/>
          <a:p>
            <a:r>
              <a:rPr lang="ta-IN" dirty="0" smtClean="0"/>
              <a:t>Harry Potter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5251450" y="1550894"/>
            <a:ext cx="3892550" cy="4575269"/>
          </a:xfrm>
        </p:spPr>
        <p:txBody>
          <a:bodyPr>
            <a:normAutofit/>
          </a:bodyPr>
          <a:lstStyle/>
          <a:p>
            <a:endParaRPr lang="ta-IN" sz="3600" dirty="0" smtClean="0"/>
          </a:p>
          <a:p>
            <a:r>
              <a:rPr lang="ta-IN" sz="3600" dirty="0" smtClean="0"/>
              <a:t>Ljudske simpatije</a:t>
            </a:r>
          </a:p>
          <a:p>
            <a:r>
              <a:rPr lang="ta-IN" sz="3600" dirty="0" smtClean="0"/>
              <a:t>Želja da pobijede i uspiju dobri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23"/>
            <a:ext cx="5251450" cy="6435727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9679">
            <a:off x="6684523" y="1695488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93" y="-635000"/>
            <a:ext cx="7770813" cy="373380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>Slajd 15. Kinder jaje</a:t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i="1" dirty="0" smtClean="0"/>
              <a:t>Auditorij će se raspričati o iznenađenju, veselju i strasti, pa kako su se i sami igrali i pričali s igračkama...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hr-HR" i="1" dirty="0" smtClean="0"/>
              <a:t>Ferrero naglašava i nutricionizam (mlijeko i čokolada).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1399" y="121023"/>
            <a:ext cx="6413500" cy="1429871"/>
          </a:xfrm>
        </p:spPr>
        <p:txBody>
          <a:bodyPr/>
          <a:lstStyle/>
          <a:p>
            <a:r>
              <a:rPr lang="ta-IN" dirty="0" smtClean="0"/>
              <a:t>Kinder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24"/>
            <a:ext cx="9144000" cy="6736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46600" y="370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hildren Aaaah.caf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356350"/>
            <a:ext cx="282575" cy="2825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1386559" y="1568021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5441577"/>
          </a:xfrm>
        </p:spPr>
        <p:txBody>
          <a:bodyPr>
            <a:normAutofit/>
          </a:bodyPr>
          <a:lstStyle/>
          <a:p>
            <a:r>
              <a:rPr lang="hr-HR" dirty="0" smtClean="0"/>
              <a:t>Slajd </a:t>
            </a:r>
            <a:r>
              <a:rPr lang="ta-IN" sz="4400" dirty="0" smtClean="0"/>
              <a:t>16</a:t>
            </a:r>
            <a:r>
              <a:rPr lang="hr-HR" dirty="0" smtClean="0"/>
              <a:t>. Ikea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dirty="0" smtClean="0">
                <a:latin typeface="Calisto MT"/>
                <a:cs typeface="Calisto MT"/>
              </a:rPr>
              <a:t> </a:t>
            </a:r>
            <a:r>
              <a:rPr lang="ta-IN" sz="4400" i="1" dirty="0" smtClean="0">
                <a:latin typeface="Calisto MT"/>
                <a:cs typeface="Calisto MT"/>
              </a:rPr>
              <a:t>P</a:t>
            </a:r>
            <a:r>
              <a:rPr lang="hr-HR" sz="4400" i="1" dirty="0" smtClean="0">
                <a:latin typeface="Calisto MT"/>
                <a:cs typeface="Calisto MT"/>
              </a:rPr>
              <a:t>ubliku</a:t>
            </a:r>
            <a:r>
              <a:rPr lang="ta-IN" sz="4400" i="1" dirty="0" smtClean="0">
                <a:latin typeface="Calisto MT"/>
                <a:cs typeface="Calisto MT"/>
              </a:rPr>
              <a:t> se</a:t>
            </a:r>
            <a:r>
              <a:rPr lang="hr-HR" sz="4400" i="1" dirty="0" smtClean="0">
                <a:latin typeface="Calisto MT"/>
                <a:cs typeface="Calisto MT"/>
              </a:rPr>
              <a:t> «pren</a:t>
            </a:r>
            <a:r>
              <a:rPr lang="ta-IN" sz="4400" i="1" dirty="0" smtClean="0">
                <a:latin typeface="Calisto MT"/>
                <a:cs typeface="Calisto MT"/>
              </a:rPr>
              <a:t>o</a:t>
            </a:r>
            <a:r>
              <a:rPr lang="hr-HR" sz="4400" i="1" dirty="0" smtClean="0">
                <a:latin typeface="Calisto MT"/>
                <a:cs typeface="Calisto MT"/>
              </a:rPr>
              <a:t>si» u ambijent Ikea, pa </a:t>
            </a:r>
            <a:r>
              <a:rPr lang="ta-IN" sz="4400" i="1" dirty="0" smtClean="0">
                <a:latin typeface="Calisto MT"/>
                <a:cs typeface="Calisto MT"/>
              </a:rPr>
              <a:t>se</a:t>
            </a:r>
            <a:r>
              <a:rPr lang="hr-HR" sz="4400" i="1" dirty="0" smtClean="0">
                <a:latin typeface="Calisto MT"/>
                <a:cs typeface="Calisto MT"/>
              </a:rPr>
              <a:t> dobi</a:t>
            </a:r>
            <a:r>
              <a:rPr lang="ta-IN" sz="4400" i="1" dirty="0" smtClean="0">
                <a:latin typeface="Calisto MT"/>
                <a:cs typeface="Calisto MT"/>
              </a:rPr>
              <a:t>ju</a:t>
            </a:r>
            <a:r>
              <a:rPr lang="hr-HR" sz="4400" i="1" dirty="0" smtClean="0">
                <a:latin typeface="Calisto MT"/>
                <a:cs typeface="Calisto MT"/>
              </a:rPr>
              <a:t> odgovor</a:t>
            </a:r>
            <a:r>
              <a:rPr lang="ta-IN" sz="4400" i="1" dirty="0" smtClean="0">
                <a:latin typeface="Calisto MT"/>
                <a:cs typeface="Calisto MT"/>
              </a:rPr>
              <a:t>i</a:t>
            </a:r>
            <a:r>
              <a:rPr lang="hr-HR" sz="4400" i="1" dirty="0" smtClean="0">
                <a:latin typeface="Calisto MT"/>
                <a:cs typeface="Calisto MT"/>
              </a:rPr>
              <a:t> o posjetu čitavih porodica, mašti i kreativnosti</a:t>
            </a:r>
            <a:r>
              <a:rPr lang="hr-HR" sz="4400" dirty="0" smtClean="0">
                <a:latin typeface="Calisto MT"/>
                <a:cs typeface="Calisto MT"/>
              </a:rPr>
              <a:t>.</a:t>
            </a:r>
            <a:r>
              <a:rPr lang="en-US" dirty="0" smtClean="0">
                <a:latin typeface="Calisto MT"/>
                <a:cs typeface="Calisto MT"/>
              </a:rPr>
              <a:t/>
            </a:r>
            <a:br>
              <a:rPr lang="en-US" dirty="0" smtClean="0">
                <a:latin typeface="Calisto MT"/>
                <a:cs typeface="Calisto MT"/>
              </a:rPr>
            </a:br>
            <a:endParaRPr lang="en-US" dirty="0">
              <a:latin typeface="Calisto MT"/>
              <a:cs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Ikea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7770812" cy="4257022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ta-IN" sz="3400" dirty="0" smtClean="0"/>
          </a:p>
          <a:p>
            <a:endParaRPr lang="en-US" sz="3600" dirty="0"/>
          </a:p>
        </p:txBody>
      </p:sp>
      <p:pic>
        <p:nvPicPr>
          <p:cNvPr id="4" name="irc_mi" descr="http://www.ikea.com/ms/media/roomsettings/ideas/organising/20151_idst09a/20151_idst09a_01_PH1207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1" y="1550894"/>
            <a:ext cx="7440612" cy="457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West Precinct Short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1262204" y="1886269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7650"/>
            <a:ext cx="8496300" cy="63627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679">
            <a:off x="702927" y="582225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422275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Slajd 20.</a:t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i="1" dirty="0" smtClean="0"/>
              <a:t>Dolcela zadire u stvaranje branda pozicioniranjem pomoću personalizacije: Oetker je strog, točan, precizan, autoritativan, pouzdan</a:t>
            </a:r>
            <a:r>
              <a:rPr lang="ta-IN" i="1" dirty="0" smtClean="0"/>
              <a:t>.</a:t>
            </a:r>
            <a:r>
              <a:rPr lang="hr-HR" i="1" dirty="0" smtClean="0"/>
              <a:t> Suprotstaviti mu se može suprotnim smjerom – ženstvenost, kreativnost, maštovitost, veselje, čarolija...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hr-HR" i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Calisto MT"/>
              <a:cs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6736977"/>
          </a:xfrm>
        </p:spPr>
        <p:txBody>
          <a:bodyPr>
            <a:normAutofit fontScale="90000"/>
          </a:bodyPr>
          <a:lstStyle/>
          <a:p>
            <a:r>
              <a:rPr lang="ta-IN" dirty="0" smtClean="0">
                <a:latin typeface="Calisto MT"/>
                <a:cs typeface="Calisto MT"/>
              </a:rPr>
              <a:t>Prikaz interaktivne prezentacije</a:t>
            </a:r>
            <a:br>
              <a:rPr lang="ta-IN" dirty="0" smtClean="0">
                <a:latin typeface="Calisto MT"/>
                <a:cs typeface="Calisto MT"/>
              </a:rPr>
            </a:br>
            <a:r>
              <a:rPr lang="ta-IN" dirty="0" smtClean="0">
                <a:latin typeface="Calisto MT"/>
                <a:cs typeface="Calisto MT"/>
              </a:rPr>
              <a:t/>
            </a:r>
            <a:br>
              <a:rPr lang="ta-IN" dirty="0" smtClean="0">
                <a:latin typeface="Calisto MT"/>
                <a:cs typeface="Calisto MT"/>
              </a:rPr>
            </a:br>
            <a:r>
              <a:rPr lang="ta-IN" sz="4444" i="1" dirty="0" smtClean="0">
                <a:latin typeface="Calisto MT"/>
                <a:cs typeface="Calisto MT"/>
              </a:rPr>
              <a:t>Prvi puta prikazan na Vernu 15.05.2015.</a:t>
            </a:r>
            <a:r>
              <a:rPr lang="ta-IN" sz="4444" i="1" dirty="0" smtClean="0"/>
              <a:t/>
            </a:r>
            <a:br>
              <a:rPr lang="ta-IN" sz="4444" i="1" dirty="0" smtClean="0"/>
            </a:br>
            <a:r>
              <a:rPr lang="hr-HR" sz="4444" i="1" dirty="0" smtClean="0"/>
              <a:t>Cilj prezentacije – osvejdočiti se kako sami ili u grupi možete doći do ideje marke koju prati autentična priča i osobnost.</a:t>
            </a:r>
            <a:r>
              <a:rPr lang="en-US" sz="4444" i="1" dirty="0" smtClean="0"/>
              <a:t/>
            </a:r>
            <a:br>
              <a:rPr lang="en-US" sz="4444" i="1" dirty="0" smtClean="0"/>
            </a:br>
            <a:r>
              <a:rPr lang="hr-HR" sz="4444" i="1" dirty="0" smtClean="0"/>
              <a:t>Odabrana je crna podloga koja djeluje elegantno, dobije se osjećaj da slike i tekst ne vise u zraku, te povećava koncentraciju.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0200"/>
            <a:ext cx="7770813" cy="1430338"/>
          </a:xfrm>
        </p:spPr>
        <p:txBody>
          <a:bodyPr>
            <a:normAutofit/>
          </a:bodyPr>
          <a:lstStyle/>
          <a:p>
            <a:r>
              <a:rPr lang="ta-IN" sz="3600" dirty="0" smtClean="0"/>
              <a:t>0etker – Dolcela, pozicioniranje personalizacijom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60538"/>
            <a:ext cx="4964039" cy="488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1760538"/>
            <a:ext cx="3251199" cy="503893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9679">
            <a:off x="8310123" y="4409158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ooo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5238377"/>
          </a:xfrm>
        </p:spPr>
        <p:txBody>
          <a:bodyPr>
            <a:normAutofit/>
          </a:bodyPr>
          <a:lstStyle/>
          <a:p>
            <a:r>
              <a:rPr lang="ta-IN" sz="4400" dirty="0" smtClean="0"/>
              <a:t>Slajd 22.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sz="4400" i="1" dirty="0" smtClean="0">
                <a:latin typeface="Calisto MT"/>
                <a:cs typeface="Calisto MT"/>
              </a:rPr>
              <a:t>Sad možete ocjenjivati je li u </a:t>
            </a:r>
            <a:r>
              <a:rPr lang="ta-IN" sz="4400" i="1" dirty="0" smtClean="0">
                <a:latin typeface="Calisto MT"/>
                <a:cs typeface="Calisto MT"/>
              </a:rPr>
              <a:t>sljedeće</a:t>
            </a:r>
            <a:r>
              <a:rPr lang="hr-HR" sz="4400" i="1" dirty="0" smtClean="0">
                <a:latin typeface="Calisto MT"/>
                <a:cs typeface="Calisto MT"/>
              </a:rPr>
              <a:t>m oglasu to i pogođeno.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023"/>
            <a:ext cx="9144000" cy="60051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endulum.caf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30713" y="3856038"/>
            <a:ext cx="282575" cy="2825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4447842" y="5759542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6736977"/>
          </a:xfrm>
        </p:spPr>
        <p:txBody>
          <a:bodyPr>
            <a:normAutofit/>
          </a:bodyPr>
          <a:lstStyle/>
          <a:p>
            <a:r>
              <a:rPr lang="hr-HR" dirty="0" smtClean="0"/>
              <a:t>Slajd 24.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hr-HR" sz="4444" i="1" dirty="0" smtClean="0"/>
              <a:t>Studentima je prikazan slogan Croatia Full of Life. Povedeni javnim negodovanjem</a:t>
            </a:r>
            <a:r>
              <a:rPr lang="ta-IN" sz="4444" i="1" dirty="0" smtClean="0">
                <a:latin typeface="Calisto MT"/>
                <a:cs typeface="Calisto MT"/>
              </a:rPr>
              <a:t>,</a:t>
            </a:r>
            <a:r>
              <a:rPr lang="hr-HR" sz="4444" i="1" dirty="0" smtClean="0">
                <a:latin typeface="Calisto MT"/>
                <a:cs typeface="Calisto MT"/>
              </a:rPr>
              <a:t> </a:t>
            </a:r>
            <a:r>
              <a:rPr lang="ta-IN" sz="4444" i="1" dirty="0" smtClean="0">
                <a:latin typeface="Calisto MT"/>
                <a:cs typeface="Calisto MT"/>
              </a:rPr>
              <a:t>s</a:t>
            </a:r>
            <a:r>
              <a:rPr lang="hr-HR" sz="4444" i="1" dirty="0" smtClean="0">
                <a:latin typeface="Calisto MT"/>
                <a:cs typeface="Calisto MT"/>
              </a:rPr>
              <a:t>logan </a:t>
            </a:r>
            <a:r>
              <a:rPr lang="hr-HR" sz="4444" i="1" dirty="0" smtClean="0"/>
              <a:t>su ocijenili podrugljivo i sami. Upozoreni su da slogan ima smisla ako iza njega postoji i potpora koja dokazuje njegovu istinitost i  strategija koja će slijediti tu ideju.</a:t>
            </a:r>
            <a:r>
              <a:rPr lang="en-US" sz="4444" i="1" dirty="0" smtClean="0"/>
              <a:t> </a:t>
            </a:r>
            <a:endParaRPr lang="en-US" sz="4444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1800"/>
            <a:ext cx="8407400" cy="609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erspectives Short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215062"/>
            <a:ext cx="282575" cy="2825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7888960" y="5759541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1023"/>
            <a:ext cx="8813800" cy="5898777"/>
          </a:xfrm>
        </p:spPr>
        <p:txBody>
          <a:bodyPr>
            <a:normAutofit/>
          </a:bodyPr>
          <a:lstStyle/>
          <a:p>
            <a:r>
              <a:rPr lang="hr-HR" dirty="0" smtClean="0"/>
              <a:t>Slajd 26.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i="1" dirty="0" smtClean="0"/>
              <a:t> ....recimo da se za to može natjecati za EU fondove...Izabrana su dva područja, od kojih je jedno bilo na prvi pogled gotovo nemoguće...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26" y="880533"/>
            <a:ext cx="6436374" cy="51932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in Drop on Concrete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7825" y="6073775"/>
            <a:ext cx="282575" cy="2825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4625060" y="5476966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7548"/>
            <a:ext cx="9144000" cy="66004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Slajd 28.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i="1" dirty="0" smtClean="0"/>
              <a:t>Slika Gorskog kotara. Auditorij se vodi tako da se iz toga stvore doživljaji koji će se pamtiti, o kojima će se pisati i širiti priče. Studenti su s velikim entuzijazmom došli do sjanih rješenja. Pokušajte i vi!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444500"/>
            <a:ext cx="8229600" cy="5969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Loon Calls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6225" y="6272212"/>
            <a:ext cx="282575" cy="2825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5586027" y="5675404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31799"/>
            <a:ext cx="9144000" cy="6289675"/>
          </a:xfrm>
        </p:spPr>
        <p:txBody>
          <a:bodyPr>
            <a:normAutofit fontScale="90000"/>
          </a:bodyPr>
          <a:lstStyle/>
          <a:p>
            <a:r>
              <a:rPr lang="hr-HR" sz="4889" dirty="0" smtClean="0">
                <a:latin typeface="Calisto MT"/>
                <a:cs typeface="Calisto MT"/>
              </a:rPr>
              <a:t>Slajd </a:t>
            </a:r>
            <a:r>
              <a:rPr lang="ta-IN" sz="4889" dirty="0" smtClean="0">
                <a:latin typeface="Calisto MT"/>
                <a:cs typeface="Calisto MT"/>
              </a:rPr>
              <a:t>30</a:t>
            </a:r>
            <a:r>
              <a:rPr lang="hr-HR" sz="4889" dirty="0" smtClean="0">
                <a:latin typeface="Calisto MT"/>
                <a:cs typeface="Calisto MT"/>
              </a:rPr>
              <a:t>. Kutina </a:t>
            </a:r>
            <a:r>
              <a:rPr lang="ta-IN" sz="4889" dirty="0" smtClean="0">
                <a:latin typeface="Calisto MT"/>
                <a:cs typeface="Calisto MT"/>
              </a:rPr>
              <a:t/>
            </a:r>
            <a:br>
              <a:rPr lang="ta-IN" sz="4889" dirty="0" smtClean="0">
                <a:latin typeface="Calisto MT"/>
                <a:cs typeface="Calisto MT"/>
              </a:rPr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i="1" dirty="0" smtClean="0">
                <a:latin typeface="Calisto MT"/>
                <a:cs typeface="Calisto MT"/>
              </a:rPr>
              <a:t>Asoci</a:t>
            </a:r>
            <a:r>
              <a:rPr lang="ta-IN" i="1" dirty="0" smtClean="0">
                <a:latin typeface="Calisto MT"/>
                <a:cs typeface="Calisto MT"/>
              </a:rPr>
              <a:t>ra</a:t>
            </a:r>
            <a:r>
              <a:rPr lang="hr-HR" i="1" dirty="0" smtClean="0">
                <a:latin typeface="Calisto MT"/>
                <a:cs typeface="Calisto MT"/>
              </a:rPr>
              <a:t> na nezdravu atmosferu...Studentima se skre</a:t>
            </a:r>
            <a:r>
              <a:rPr lang="ta-IN" i="1" dirty="0" smtClean="0">
                <a:latin typeface="Calisto MT"/>
                <a:cs typeface="Calisto MT"/>
              </a:rPr>
              <a:t>nula</a:t>
            </a:r>
            <a:r>
              <a:rPr lang="hr-HR" i="1" dirty="0" smtClean="0">
                <a:latin typeface="Calisto MT"/>
                <a:cs typeface="Calisto MT"/>
              </a:rPr>
              <a:t> pozornost na primjer Dolcele – treba razmišljati suprotno! Ideje su bile sjajne!  Kutina se pretvor</a:t>
            </a:r>
            <a:r>
              <a:rPr lang="ta-IN" i="1" dirty="0" smtClean="0">
                <a:latin typeface="Calisto MT"/>
                <a:cs typeface="Calisto MT"/>
              </a:rPr>
              <a:t>il</a:t>
            </a:r>
            <a:r>
              <a:rPr lang="hr-HR" i="1" dirty="0" smtClean="0">
                <a:latin typeface="Calisto MT"/>
                <a:cs typeface="Calisto MT"/>
              </a:rPr>
              <a:t>a u centar ekologije, natjecanja, zanimljivosi. Pokušajte i vi metodom suprotnoga što je glavna poluga kod kreativnog pozicioniranja.</a:t>
            </a:r>
            <a:r>
              <a:rPr lang="en-US" i="1" dirty="0" smtClean="0">
                <a:latin typeface="Calisto MT"/>
                <a:cs typeface="Calisto MT"/>
              </a:rPr>
              <a:t/>
            </a:r>
            <a:br>
              <a:rPr lang="en-US" i="1" dirty="0" smtClean="0">
                <a:latin typeface="Calisto MT"/>
                <a:cs typeface="Calisto MT"/>
              </a:rPr>
            </a:br>
            <a:endParaRPr lang="en-US" i="1" dirty="0">
              <a:latin typeface="Calisto MT"/>
              <a:cs typeface="Calisto M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6235327"/>
          </a:xfrm>
        </p:spPr>
        <p:txBody>
          <a:bodyPr>
            <a:normAutofit/>
          </a:bodyPr>
          <a:lstStyle/>
          <a:p>
            <a:r>
              <a:rPr lang="hr-HR" sz="4400" i="1" dirty="0" smtClean="0"/>
              <a:t>Interaktivno se odgovara na pitanje – koja je ideja prikazane marke?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hr-HR" sz="4400" i="1" dirty="0" smtClean="0"/>
              <a:t>Nakon toga se pogađa, a prezentator daje svoje rješenja u kratkom tekstu koji se pojavljuje postepeno</a:t>
            </a:r>
            <a:r>
              <a:rPr lang="ta-IN" sz="4400" i="1" dirty="0" smtClean="0"/>
              <a:t>.</a:t>
            </a:r>
            <a:r>
              <a:rPr lang="hr-HR" sz="4400" i="1" dirty="0" smtClean="0"/>
              <a:t> </a:t>
            </a:r>
            <a:r>
              <a:rPr lang="ta-IN" sz="4400" i="1" dirty="0" smtClean="0"/>
              <a:t/>
            </a:r>
            <a:br>
              <a:rPr lang="ta-IN" sz="4400" i="1" dirty="0" smtClean="0"/>
            </a:br>
            <a:r>
              <a:rPr lang="hr-HR" sz="4400" i="1" dirty="0" smtClean="0"/>
              <a:t>Zvukovna pratn</a:t>
            </a:r>
            <a:r>
              <a:rPr lang="hr-HR" sz="4400" i="1" dirty="0" smtClean="0">
                <a:latin typeface="Calisto MT"/>
                <a:cs typeface="Calisto MT"/>
              </a:rPr>
              <a:t>j</a:t>
            </a:r>
            <a:r>
              <a:rPr lang="ta-IN" sz="4400" i="1" dirty="0" smtClean="0">
                <a:latin typeface="Calisto MT"/>
                <a:cs typeface="Calisto MT"/>
              </a:rPr>
              <a:t>a</a:t>
            </a:r>
            <a:r>
              <a:rPr lang="hr-HR" sz="4400" i="1" dirty="0" smtClean="0"/>
              <a:t> drži «budnim», izaziva lagani osmjeh.</a:t>
            </a:r>
            <a:r>
              <a:rPr lang="ta-IN" sz="4400" i="1" dirty="0" smtClean="0"/>
              <a:t/>
            </a:r>
            <a:br>
              <a:rPr lang="ta-IN" sz="4400" i="1" dirty="0" smtClean="0"/>
            </a:br>
            <a:r>
              <a:rPr lang="ta-IN" sz="4400" i="1" dirty="0" smtClean="0">
                <a:latin typeface="Calisto MT"/>
                <a:cs typeface="Calisto MT"/>
              </a:rPr>
              <a:t>Slajdovi u kurzivu se ne prikazuju auditoriju.</a:t>
            </a:r>
            <a:endParaRPr lang="en-US" sz="4400" i="1" dirty="0">
              <a:latin typeface="Calisto MT"/>
              <a:cs typeface="Calisto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Volcano Erupting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679">
            <a:off x="8547191" y="855329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Investigation Short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225" y="6073775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4196977"/>
          </a:xfrm>
        </p:spPr>
        <p:txBody>
          <a:bodyPr>
            <a:normAutofit/>
          </a:bodyPr>
          <a:lstStyle/>
          <a:p>
            <a:r>
              <a:rPr lang="hr-HR" b="1" dirty="0" smtClean="0"/>
              <a:t>Interaktivne prezentacije s postepenim tekstom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41400"/>
            <a:ext cx="7770813" cy="4495800"/>
          </a:xfrm>
        </p:spPr>
        <p:txBody>
          <a:bodyPr>
            <a:normAutofit/>
          </a:bodyPr>
          <a:lstStyle/>
          <a:p>
            <a:r>
              <a:rPr lang="hr-HR" dirty="0" smtClean="0"/>
              <a:t>Slajd </a:t>
            </a:r>
            <a:r>
              <a:rPr lang="ta-IN" dirty="0" smtClean="0"/>
              <a:t>6</a:t>
            </a:r>
            <a:r>
              <a:rPr lang="hr-HR" dirty="0" smtClean="0"/>
              <a:t>.  Čokolino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hr-HR" dirty="0" smtClean="0"/>
              <a:t>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i="1" dirty="0" smtClean="0">
                <a:latin typeface="Calisto MT"/>
                <a:cs typeface="Calisto MT"/>
              </a:rPr>
              <a:t>V</a:t>
            </a:r>
            <a:r>
              <a:rPr lang="hr-HR" i="1" dirty="0" smtClean="0">
                <a:latin typeface="Calisto MT"/>
                <a:cs typeface="Calisto MT"/>
              </a:rPr>
              <a:t>ećina u auditoriju pogađa i prisjeća se s osmjehom...</a:t>
            </a:r>
            <a:endParaRPr lang="en-US" i="1" dirty="0">
              <a:latin typeface="Calisto MT"/>
              <a:cs typeface="Calisto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Čokolino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6999"/>
            <a:ext cx="7770813" cy="3459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a-IN" sz="3600" dirty="0" smtClean="0"/>
              <a:t>Djeca rado jedu</a:t>
            </a:r>
          </a:p>
          <a:p>
            <a:pPr>
              <a:buNone/>
            </a:pPr>
            <a:r>
              <a:rPr lang="ta-IN" sz="3600" dirty="0" smtClean="0"/>
              <a:t>Sretne majke</a:t>
            </a:r>
          </a:p>
          <a:p>
            <a:pPr>
              <a:buNone/>
            </a:pPr>
            <a:r>
              <a:rPr lang="ta-IN" sz="3600" dirty="0" smtClean="0"/>
              <a:t>Nutricionizam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74" y="1783560"/>
            <a:ext cx="3027526" cy="3779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Small Child Giggle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44512" y="6215062"/>
            <a:ext cx="282575" cy="2825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9679">
            <a:off x="4282158" y="1493719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a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a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a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778000"/>
            <a:ext cx="7770813" cy="3022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Slajd </a:t>
            </a:r>
            <a:r>
              <a:rPr lang="ta-IN" dirty="0" smtClean="0"/>
              <a:t>8</a:t>
            </a:r>
            <a:r>
              <a:rPr lang="hr-HR" dirty="0" smtClean="0"/>
              <a:t>. Nike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hr-HR" i="1" dirty="0" smtClean="0"/>
              <a:t>  Koncept autora ideje je - imaš tijelo, uzmi opremu koju imaju i vrhunski sprtaši i – Just do it!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ikovni rezultat za just do it nike"/>
          <p:cNvPicPr>
            <a:picLocks noGrp="1"/>
          </p:cNvPicPr>
          <p:nvPr>
            <p:ph idx="4294967295"/>
          </p:nvPr>
        </p:nvPicPr>
        <p:blipFill>
          <a:blip r:embed="rId3"/>
          <a:srcRect t="-47610" b="-47610"/>
          <a:stretch>
            <a:fillRect/>
          </a:stretch>
        </p:blipFill>
        <p:spPr bwMode="auto">
          <a:xfrm>
            <a:off x="660400" y="3113088"/>
            <a:ext cx="77708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1.bp.blogspot.com/-dOyKfQcxQb0/UWmTMfYcEHI/AAAAAAAAAcc/6cJJ5KJuDUA/s400/100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760" y="0"/>
            <a:ext cx="333248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Synth Zap Impact.ca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215062"/>
            <a:ext cx="282575" cy="2825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9679">
            <a:off x="4282159" y="3139159"/>
            <a:ext cx="579681" cy="5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592417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Slajd </a:t>
            </a:r>
            <a:r>
              <a:rPr lang="ta-IN" dirty="0" smtClean="0"/>
              <a:t>11</a:t>
            </a:r>
            <a:r>
              <a:rPr lang="hr-HR" dirty="0" smtClean="0"/>
              <a:t>.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hr-HR" dirty="0" smtClean="0"/>
              <a:t>Madona je primjer koji govori da se brand se ne odnosi samo na proizvode. Ideja i karakter branda Madone  može se prestaviti u četiri izraza koji se nižu u slajdu.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A6B-27FE-684B-A6D5-7D2E4BD4B5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682</Words>
  <Application>Microsoft Macintosh PowerPoint</Application>
  <PresentationFormat>On-screen Show (4:3)</PresentationFormat>
  <Paragraphs>62</Paragraphs>
  <Slides>31</Slides>
  <Notes>1</Notes>
  <HiddenSlides>0</HiddenSlides>
  <MMClips>11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Story</vt:lpstr>
      <vt:lpstr>Slide 1</vt:lpstr>
      <vt:lpstr>Prikaz interaktivne prezentacije  Prvi puta prikazan na Vernu 15.05.2015. Cilj prezentacije – osvejdočiti se kako sami ili u grupi možete doći do ideje marke koju prati autentična priča i osobnost. Odabrana je crna podloga koja djeluje elegantno, dobije se osjećaj da slike i tekst ne vise u zraku, te povećava koncentraciju.  </vt:lpstr>
      <vt:lpstr>Interaktivno se odgovara na pitanje – koja je ideja prikazane marke? Nakon toga se pogađa, a prezentator daje svoje rješenja u kratkom tekstu koji se pojavljuje postepeno.  Zvukovna pratnja drži «budnim», izaziva lagani osmjeh. Slajdovi u kurzivu se ne prikazuju auditoriju.</vt:lpstr>
      <vt:lpstr>Interaktivne prezentacije s postepenim tekstom </vt:lpstr>
      <vt:lpstr>Slajd 6.  Čokolino    Većina u auditoriju pogađa i prisjeća se s osmjehom...</vt:lpstr>
      <vt:lpstr>Čokolino</vt:lpstr>
      <vt:lpstr>Slajd 8. Nike     Koncept autora ideje je - imaš tijelo, uzmi opremu koju imaju i vrhunski sprtaši i – Just do it! </vt:lpstr>
      <vt:lpstr>Slide 8</vt:lpstr>
      <vt:lpstr>Slajd 11.  Madona je primjer koji govori da se brand se ne odnosi samo na proizvode. Ideja i karakter branda Madone  može se prestaviti u četiri izraza koji se nižu u slajdu. </vt:lpstr>
      <vt:lpstr>Madona</vt:lpstr>
      <vt:lpstr>Slajd 6. Kinder jaje  Auditorij će se raspričati o iznenađenju, veselju i strasti, pa kako su se i sami igrali i pričali s igračkama...Ferrero još naglašava i nutricionizam (mlijeko i čokolada). </vt:lpstr>
      <vt:lpstr>  Slajd 5. Harry Potter  Brand ima jasnu ideju koju većina u auditoriju brzo pogađa. </vt:lpstr>
      <vt:lpstr>Harry Potter</vt:lpstr>
      <vt:lpstr>        Slajd 15. Kinder jaje  Auditorij će se raspričati o iznenađenju, veselju i strasti, pa kako su se i sami igrali i pričali s igračkama... Ferrero naglašava i nutricionizam (mlijeko i čokolada). </vt:lpstr>
      <vt:lpstr>Kinder</vt:lpstr>
      <vt:lpstr>Slajd 16. Ikea    Publiku se «prenosi» u ambijent Ikea, pa se dobiju odgovori o posjetu čitavih porodica, mašti i kreativnosti. </vt:lpstr>
      <vt:lpstr>Ikea</vt:lpstr>
      <vt:lpstr>Slide 18</vt:lpstr>
      <vt:lpstr>Slajd 20.  Dolcela zadire u stvaranje branda pozicioniranjem pomoću personalizacije: Oetker je strog, točan, precizan, autoritativan, pouzdan. Suprotstaviti mu se može suprotnim smjerom – ženstvenost, kreativnost, maštovitost, veselje, čarolija...    </vt:lpstr>
      <vt:lpstr>0etker – Dolcela, pozicioniranje personalizacijom</vt:lpstr>
      <vt:lpstr>Slajd 22.  Sad možete ocjenjivati je li u sljedećem oglasu to i pogođeno. </vt:lpstr>
      <vt:lpstr>Slide 22</vt:lpstr>
      <vt:lpstr>Slajd 24.  Studentima je prikazan slogan Croatia Full of Life. Povedeni javnim negodovanjem, slogan su ocijenili podrugljivo i sami. Upozoreni su da slogan ima smisla ako iza njega postoji i potpora koja dokazuje njegovu istinitost i  strategija koja će slijediti tu ideju. </vt:lpstr>
      <vt:lpstr>Slide 24</vt:lpstr>
      <vt:lpstr>Slajd 26.   ....recimo da se za to može natjecati za EU fondove...Izabrana su dva područja, od kojih je jedno bilo na prvi pogled gotovo nemoguće... </vt:lpstr>
      <vt:lpstr>Slide 26</vt:lpstr>
      <vt:lpstr>Slajd 28.   Slika Gorskog kotara. Auditorij se vodi tako da se iz toga stvore doživljaji koji će se pamtiti, o kojima će se pisati i širiti priče. Studenti su s velikim entuzijazmom došli do sjanih rješenja. Pokušajte i vi! </vt:lpstr>
      <vt:lpstr>Slide 28</vt:lpstr>
      <vt:lpstr>Slajd 30. Kutina   Asocira na nezdravu atmosferu...Studentima se skrenula pozornost na primjer Dolcele – treba razmišljati suprotno! Ideje su bile sjajne!  Kutina se pretvorila u centar ekologije, natjecanja, zanimljivosi. Pokušajte i vi metodom suprotnoga što je glavna poluga kod kreativnog pozicioniranja. 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Zvonimir Pavlek</dc:creator>
  <cp:lastModifiedBy>Zvonimir Pavlek</cp:lastModifiedBy>
  <cp:revision>29</cp:revision>
  <dcterms:created xsi:type="dcterms:W3CDTF">2015-07-26T16:17:57Z</dcterms:created>
  <dcterms:modified xsi:type="dcterms:W3CDTF">2015-07-26T16:20:29Z</dcterms:modified>
</cp:coreProperties>
</file>